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Inter"/>
      <p:regular r:id="rId25"/>
      <p:bold r:id="rId26"/>
      <p:italic r:id="rId27"/>
      <p:boldItalic r:id="rId28"/>
    </p:embeddedFont>
    <p:embeddedFont>
      <p:font typeface="Bebas Neue"/>
      <p:regular r:id="rId29"/>
    </p:embeddedFont>
    <p:embeddedFont>
      <p:font typeface="PT Sans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i8kYvPuNctMricydJ/JIJx9xf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7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6.xml"/><Relationship Id="rId32" Type="http://schemas.openxmlformats.org/officeDocument/2006/relationships/font" Target="fonts/PTSans-italic.fntdata"/><Relationship Id="rId13" Type="http://schemas.openxmlformats.org/officeDocument/2006/relationships/slide" Target="slides/slide9.xml"/><Relationship Id="rId35" Type="http://schemas.openxmlformats.org/officeDocument/2006/relationships/font" Target="fonts/RobotoMono-bold.fntdata"/><Relationship Id="rId12" Type="http://schemas.openxmlformats.org/officeDocument/2006/relationships/slide" Target="slides/slide8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Mono-italic.fntdata"/><Relationship Id="rId17" Type="http://schemas.openxmlformats.org/officeDocument/2006/relationships/font" Target="fonts/ProximaNova-regular.fntdata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font" Target="fonts/ProximaNova-italic.fntdata"/><Relationship Id="rId18" Type="http://schemas.openxmlformats.org/officeDocument/2006/relationships/font" Target="fonts/ProximaNov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f9a7db458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ff9a7db4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f9a7db458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ff9a7db4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429476786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24294767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d037a52ff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fd037a52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492f9ca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2492f9ca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c26bd5d8b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fc26bd5d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f9a7db45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ff9a7db4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f9a7db458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ff9a7db4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hasCustomPrompt="1" type="title"/>
          </p:nvPr>
        </p:nvSpPr>
        <p:spPr>
          <a:xfrm>
            <a:off x="1762950" y="2167788"/>
            <a:ext cx="56181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24"/>
          <p:cNvSpPr txBox="1"/>
          <p:nvPr>
            <p:ph idx="1" type="subTitle"/>
          </p:nvPr>
        </p:nvSpPr>
        <p:spPr>
          <a:xfrm>
            <a:off x="1762950" y="3088213"/>
            <a:ext cx="5618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2223600" y="55929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subTitle"/>
          </p:nvPr>
        </p:nvSpPr>
        <p:spPr>
          <a:xfrm>
            <a:off x="2223600" y="1328198"/>
            <a:ext cx="4696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2" type="title"/>
          </p:nvPr>
        </p:nvSpPr>
        <p:spPr>
          <a:xfrm>
            <a:off x="2223600" y="191155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3" type="subTitle"/>
          </p:nvPr>
        </p:nvSpPr>
        <p:spPr>
          <a:xfrm>
            <a:off x="2223600" y="2680454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4" type="title"/>
          </p:nvPr>
        </p:nvSpPr>
        <p:spPr>
          <a:xfrm>
            <a:off x="2223600" y="3263809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5" type="subTitle"/>
          </p:nvPr>
        </p:nvSpPr>
        <p:spPr>
          <a:xfrm>
            <a:off x="2223600" y="4032710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5171488" y="933275"/>
            <a:ext cx="31437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" type="subTitle"/>
          </p:nvPr>
        </p:nvSpPr>
        <p:spPr>
          <a:xfrm>
            <a:off x="5171488" y="3090350"/>
            <a:ext cx="3143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6"/>
          <p:cNvSpPr/>
          <p:nvPr>
            <p:ph idx="2" type="pic"/>
          </p:nvPr>
        </p:nvSpPr>
        <p:spPr>
          <a:xfrm>
            <a:off x="828813" y="994525"/>
            <a:ext cx="4008900" cy="315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2268125" y="1651900"/>
            <a:ext cx="46077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9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idx="1" type="subTitle"/>
          </p:nvPr>
        </p:nvSpPr>
        <p:spPr>
          <a:xfrm>
            <a:off x="4629344" y="1608575"/>
            <a:ext cx="37947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0"/>
          <p:cNvSpPr txBox="1"/>
          <p:nvPr>
            <p:ph idx="2" type="subTitle"/>
          </p:nvPr>
        </p:nvSpPr>
        <p:spPr>
          <a:xfrm>
            <a:off x="720256" y="1608575"/>
            <a:ext cx="37941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0"/>
          <p:cNvSpPr txBox="1"/>
          <p:nvPr>
            <p:ph idx="3" type="subTitle"/>
          </p:nvPr>
        </p:nvSpPr>
        <p:spPr>
          <a:xfrm>
            <a:off x="719956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0"/>
          <p:cNvSpPr txBox="1"/>
          <p:nvPr>
            <p:ph idx="4" type="subTitle"/>
          </p:nvPr>
        </p:nvSpPr>
        <p:spPr>
          <a:xfrm>
            <a:off x="4629344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30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0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1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3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3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/>
          <p:nvPr/>
        </p:nvSpPr>
        <p:spPr>
          <a:xfrm>
            <a:off x="61546" y="0"/>
            <a:ext cx="951327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727531" y="2193177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2" type="subTitle"/>
          </p:nvPr>
        </p:nvSpPr>
        <p:spPr>
          <a:xfrm>
            <a:off x="727531" y="3739399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3" type="subTitle"/>
          </p:nvPr>
        </p:nvSpPr>
        <p:spPr>
          <a:xfrm>
            <a:off x="3399150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4" type="subTitle"/>
          </p:nvPr>
        </p:nvSpPr>
        <p:spPr>
          <a:xfrm>
            <a:off x="3399150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5" type="title"/>
          </p:nvPr>
        </p:nvSpPr>
        <p:spPr>
          <a:xfrm>
            <a:off x="745115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6" type="title"/>
          </p:nvPr>
        </p:nvSpPr>
        <p:spPr>
          <a:xfrm>
            <a:off x="3414634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7" type="title"/>
          </p:nvPr>
        </p:nvSpPr>
        <p:spPr>
          <a:xfrm>
            <a:off x="745115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8" type="title"/>
          </p:nvPr>
        </p:nvSpPr>
        <p:spPr>
          <a:xfrm>
            <a:off x="3414634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9" type="subTitle"/>
          </p:nvPr>
        </p:nvSpPr>
        <p:spPr>
          <a:xfrm>
            <a:off x="6066569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3" type="subTitle"/>
          </p:nvPr>
        </p:nvSpPr>
        <p:spPr>
          <a:xfrm>
            <a:off x="6066569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0"/>
          <p:cNvSpPr txBox="1"/>
          <p:nvPr>
            <p:ph idx="14" type="title"/>
          </p:nvPr>
        </p:nvSpPr>
        <p:spPr>
          <a:xfrm>
            <a:off x="6084153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5" type="title"/>
          </p:nvPr>
        </p:nvSpPr>
        <p:spPr>
          <a:xfrm>
            <a:off x="6084153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0"/>
          <p:cNvSpPr txBox="1"/>
          <p:nvPr>
            <p:ph idx="16" type="subTitle"/>
          </p:nvPr>
        </p:nvSpPr>
        <p:spPr>
          <a:xfrm>
            <a:off x="727531" y="1911775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7" type="subTitle"/>
          </p:nvPr>
        </p:nvSpPr>
        <p:spPr>
          <a:xfrm>
            <a:off x="727531" y="3458008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18" type="subTitle"/>
          </p:nvPr>
        </p:nvSpPr>
        <p:spPr>
          <a:xfrm>
            <a:off x="3399150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9" type="subTitle"/>
          </p:nvPr>
        </p:nvSpPr>
        <p:spPr>
          <a:xfrm>
            <a:off x="3399150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20" type="subTitle"/>
          </p:nvPr>
        </p:nvSpPr>
        <p:spPr>
          <a:xfrm>
            <a:off x="6066569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21" type="subTitle"/>
          </p:nvPr>
        </p:nvSpPr>
        <p:spPr>
          <a:xfrm>
            <a:off x="6066569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69274" y="1902775"/>
            <a:ext cx="4985425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1"/>
          <p:cNvSpPr txBox="1"/>
          <p:nvPr>
            <p:ph idx="2" type="title"/>
          </p:nvPr>
        </p:nvSpPr>
        <p:spPr>
          <a:xfrm>
            <a:off x="869274" y="796775"/>
            <a:ext cx="35732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" type="subTitle"/>
          </p:nvPr>
        </p:nvSpPr>
        <p:spPr>
          <a:xfrm>
            <a:off x="869275" y="3011025"/>
            <a:ext cx="3573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2"/>
          <p:cNvSpPr txBox="1"/>
          <p:nvPr>
            <p:ph idx="1" type="subTitle"/>
          </p:nvPr>
        </p:nvSpPr>
        <p:spPr>
          <a:xfrm>
            <a:off x="641721" y="1582522"/>
            <a:ext cx="460614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2"/>
          <p:cNvSpPr txBox="1"/>
          <p:nvPr>
            <p:ph idx="2" type="subTitle"/>
          </p:nvPr>
        </p:nvSpPr>
        <p:spPr>
          <a:xfrm>
            <a:off x="641721" y="2702257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2"/>
          <p:cNvSpPr txBox="1"/>
          <p:nvPr>
            <p:ph idx="3" type="subTitle"/>
          </p:nvPr>
        </p:nvSpPr>
        <p:spPr>
          <a:xfrm>
            <a:off x="641721" y="3823192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2"/>
          <p:cNvSpPr txBox="1"/>
          <p:nvPr>
            <p:ph idx="4" type="subTitle"/>
          </p:nvPr>
        </p:nvSpPr>
        <p:spPr>
          <a:xfrm>
            <a:off x="641721" y="1241275"/>
            <a:ext cx="460614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22"/>
          <p:cNvSpPr txBox="1"/>
          <p:nvPr>
            <p:ph idx="5" type="subTitle"/>
          </p:nvPr>
        </p:nvSpPr>
        <p:spPr>
          <a:xfrm>
            <a:off x="641721" y="2350127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6" type="subTitle"/>
          </p:nvPr>
        </p:nvSpPr>
        <p:spPr>
          <a:xfrm>
            <a:off x="641721" y="3470626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22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/>
          <p:nvPr>
            <p:ph type="title"/>
          </p:nvPr>
        </p:nvSpPr>
        <p:spPr>
          <a:xfrm>
            <a:off x="1883694" y="782371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7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2"/>
          <p:cNvSpPr txBox="1"/>
          <p:nvPr>
            <p:ph idx="1" type="subTitle"/>
          </p:nvPr>
        </p:nvSpPr>
        <p:spPr>
          <a:xfrm>
            <a:off x="1883706" y="1890775"/>
            <a:ext cx="53766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or 1ra Jerarquía">
  <p:cSld name="SECTION_HEADER_1">
    <p:bg>
      <p:bgPr>
        <a:solidFill>
          <a:srgbClr val="3B85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f789168b6d_0_88"/>
          <p:cNvSpPr txBox="1"/>
          <p:nvPr>
            <p:ph idx="1" type="subTitle"/>
          </p:nvPr>
        </p:nvSpPr>
        <p:spPr>
          <a:xfrm>
            <a:off x="610450" y="1723675"/>
            <a:ext cx="7749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g2f789168b6d_0_88"/>
          <p:cNvSpPr txBox="1"/>
          <p:nvPr>
            <p:ph type="title"/>
          </p:nvPr>
        </p:nvSpPr>
        <p:spPr>
          <a:xfrm>
            <a:off x="599700" y="2063900"/>
            <a:ext cx="77499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type="ctrTitle"/>
          </p:nvPr>
        </p:nvSpPr>
        <p:spPr>
          <a:xfrm>
            <a:off x="1023750" y="1320975"/>
            <a:ext cx="70968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9"/>
          <p:cNvSpPr txBox="1"/>
          <p:nvPr>
            <p:ph idx="1" type="subTitle"/>
          </p:nvPr>
        </p:nvSpPr>
        <p:spPr>
          <a:xfrm>
            <a:off x="1023750" y="3588575"/>
            <a:ext cx="6271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9"/>
          <p:cNvSpPr/>
          <p:nvPr/>
        </p:nvSpPr>
        <p:spPr>
          <a:xfrm>
            <a:off x="7924800" y="0"/>
            <a:ext cx="1219200" cy="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31775"/>
            <a:ext cx="1038313" cy="3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7"/>
          <p:cNvSpPr txBox="1"/>
          <p:nvPr>
            <p:ph type="title"/>
          </p:nvPr>
        </p:nvSpPr>
        <p:spPr>
          <a:xfrm>
            <a:off x="2452325" y="3344975"/>
            <a:ext cx="4239300" cy="12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4327725" y="3744550"/>
            <a:ext cx="4103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3"/>
          <p:cNvSpPr txBox="1"/>
          <p:nvPr>
            <p:ph idx="1" type="subTitle"/>
          </p:nvPr>
        </p:nvSpPr>
        <p:spPr>
          <a:xfrm>
            <a:off x="684525" y="2011625"/>
            <a:ext cx="77463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75762" y="231289"/>
            <a:ext cx="387351" cy="3873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385">
          <p15:clr>
            <a:srgbClr val="F26B43"/>
          </p15:clr>
        </p15:guide>
        <p15:guide id="3" pos="5375">
          <p15:clr>
            <a:srgbClr val="F26B43"/>
          </p15:clr>
        </p15:guide>
        <p15:guide id="4" orient="horz">
          <p15:clr>
            <a:srgbClr val="F26B43"/>
          </p15:clr>
        </p15:guide>
        <p15:guide id="5" orient="horz" pos="3240">
          <p15:clr>
            <a:srgbClr val="F26B43"/>
          </p15:clr>
        </p15:guide>
        <p15:guide id="6" orient="horz" pos="3003">
          <p15:clr>
            <a:srgbClr val="F26B43"/>
          </p15:clr>
        </p15:guide>
        <p15:guide id="7" orient="horz" pos="237">
          <p15:clr>
            <a:srgbClr val="F26B43"/>
          </p15:clr>
        </p15:guide>
        <p15:guide id="8" orient="horz" pos="486">
          <p15:clr>
            <a:srgbClr val="F26B43"/>
          </p15:clr>
        </p15:guide>
        <p15:guide id="9">
          <p15:clr>
            <a:srgbClr val="F26B43"/>
          </p15:clr>
        </p15:guide>
        <p15:guide id="10" pos="5760">
          <p15:clr>
            <a:srgbClr val="F26B43"/>
          </p15:clr>
        </p15:guide>
        <p15:guide id="11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www.freecodecamp.org/espanol/news/git-vs-github-what-is-version-control-and-how-does-it-work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-scm.com/" TargetMode="External"/><Relationship Id="rId4" Type="http://schemas.openxmlformats.org/officeDocument/2006/relationships/hyperlink" Target="https://git-scm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675" y="1879600"/>
            <a:ext cx="4692650" cy="94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f9a7db458_0_19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Push de cambios a GitHub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64" name="Google Shape;164;g2ff9a7db458_0_19"/>
          <p:cNvSpPr txBox="1"/>
          <p:nvPr/>
        </p:nvSpPr>
        <p:spPr>
          <a:xfrm>
            <a:off x="829125" y="1034575"/>
            <a:ext cx="7374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</a:rPr>
              <a:t>Después de hacer el commit, envía los cambios al repositorio en GitHub.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</a:rPr>
              <a:t>Ve a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&gt; Push</a:t>
            </a:r>
            <a:r>
              <a:rPr lang="es-CO" sz="1100">
                <a:solidFill>
                  <a:schemeClr val="dk1"/>
                </a:solidFill>
              </a:rPr>
              <a:t> o utiliza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Ctrl+Shift+K</a:t>
            </a:r>
            <a:r>
              <a:rPr lang="es-CO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</a:rPr>
              <a:t>Selecciona el branch (rama) al que deseas hacer push, probablemente será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s-CO" sz="1100">
                <a:solidFill>
                  <a:schemeClr val="dk1"/>
                </a:solidFill>
              </a:rPr>
              <a:t>, y haz clic en </a:t>
            </a:r>
            <a:r>
              <a:rPr b="1" lang="es-CO" sz="1100">
                <a:solidFill>
                  <a:schemeClr val="dk1"/>
                </a:solidFill>
              </a:rPr>
              <a:t>Push</a:t>
            </a:r>
            <a:r>
              <a:rPr lang="es-CO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Los cambios ahora están reflejados en tu repositorio remoto en GitHub.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f9a7db458_0_25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Consejos Prácticos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70" name="Google Shape;170;g2ff9a7db458_0_25"/>
          <p:cNvSpPr txBox="1"/>
          <p:nvPr/>
        </p:nvSpPr>
        <p:spPr>
          <a:xfrm>
            <a:off x="807100" y="1533000"/>
            <a:ext cx="6390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</a:rPr>
              <a:t>Usa atajos de teclado para agilizar el trabajo 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Ctrl+T</a:t>
            </a:r>
            <a:r>
              <a:rPr lang="es-CO" sz="1600">
                <a:solidFill>
                  <a:schemeClr val="dk1"/>
                </a:solidFill>
              </a:rPr>
              <a:t> para actualizar,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Ctrl+K</a:t>
            </a:r>
            <a:r>
              <a:rPr lang="es-CO" sz="1600">
                <a:solidFill>
                  <a:schemeClr val="dk1"/>
                </a:solidFill>
              </a:rPr>
              <a:t> para commit,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Ctrl+Shift+K</a:t>
            </a:r>
            <a:r>
              <a:rPr lang="es-CO" sz="1600">
                <a:solidFill>
                  <a:schemeClr val="dk1"/>
                </a:solidFill>
              </a:rPr>
              <a:t> para push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</a:rPr>
              <a:t>Mantén tu repositorio siempre actualizado con </a:t>
            </a:r>
            <a:r>
              <a:rPr lang="es-CO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pull</a:t>
            </a:r>
            <a:r>
              <a:rPr lang="es-CO" sz="1600">
                <a:solidFill>
                  <a:schemeClr val="dk1"/>
                </a:solidFill>
              </a:rPr>
              <a:t> y realiza commits con frecuencia para no perder el historial de cambios.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type="title"/>
          </p:nvPr>
        </p:nvSpPr>
        <p:spPr>
          <a:xfrm>
            <a:off x="1883694" y="2143085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GRACIAS</a:t>
            </a:r>
            <a:r>
              <a:rPr lang="es-CO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1883694" y="4015829"/>
            <a:ext cx="537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b="0"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7" name="Google Shape;1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550" y="2531050"/>
            <a:ext cx="2612450" cy="26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611200" y="246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" name="Google Shape;104;p3"/>
          <p:cNvSpPr txBox="1"/>
          <p:nvPr>
            <p:ph idx="5" type="title"/>
          </p:nvPr>
        </p:nvSpPr>
        <p:spPr>
          <a:xfrm>
            <a:off x="727531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01</a:t>
            </a:r>
            <a:endParaRPr/>
          </a:p>
        </p:txBody>
      </p:sp>
      <p:sp>
        <p:nvSpPr>
          <p:cNvPr id="105" name="Google Shape;105;p3"/>
          <p:cNvSpPr txBox="1"/>
          <p:nvPr>
            <p:ph idx="7" type="title"/>
          </p:nvPr>
        </p:nvSpPr>
        <p:spPr>
          <a:xfrm>
            <a:off x="727531" y="2992546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04</a:t>
            </a:r>
            <a:endParaRPr/>
          </a:p>
        </p:txBody>
      </p:sp>
      <p:sp>
        <p:nvSpPr>
          <p:cNvPr id="106" name="Google Shape;106;p3"/>
          <p:cNvSpPr txBox="1"/>
          <p:nvPr>
            <p:ph idx="8" type="title"/>
          </p:nvPr>
        </p:nvSpPr>
        <p:spPr>
          <a:xfrm>
            <a:off x="3397050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02</a:t>
            </a:r>
            <a:endParaRPr/>
          </a:p>
        </p:txBody>
      </p:sp>
      <p:sp>
        <p:nvSpPr>
          <p:cNvPr id="107" name="Google Shape;107;p3"/>
          <p:cNvSpPr txBox="1"/>
          <p:nvPr>
            <p:ph idx="15" type="title"/>
          </p:nvPr>
        </p:nvSpPr>
        <p:spPr>
          <a:xfrm>
            <a:off x="6066569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03</a:t>
            </a:r>
            <a:endParaRPr/>
          </a:p>
        </p:txBody>
      </p:sp>
      <p:sp>
        <p:nvSpPr>
          <p:cNvPr id="108" name="Google Shape;108;p3"/>
          <p:cNvSpPr txBox="1"/>
          <p:nvPr>
            <p:ph idx="16" type="subTitle"/>
          </p:nvPr>
        </p:nvSpPr>
        <p:spPr>
          <a:xfrm>
            <a:off x="1178925" y="1355175"/>
            <a:ext cx="18993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Introducción a GitHub y Git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109" name="Google Shape;109;p3"/>
          <p:cNvSpPr txBox="1"/>
          <p:nvPr>
            <p:ph idx="17" type="subTitle"/>
          </p:nvPr>
        </p:nvSpPr>
        <p:spPr>
          <a:xfrm>
            <a:off x="1215625" y="2992550"/>
            <a:ext cx="23541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Clonar un repositorio desde GitHub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0" name="Google Shape;110;p3"/>
          <p:cNvSpPr txBox="1"/>
          <p:nvPr>
            <p:ph idx="19" type="subTitle"/>
          </p:nvPr>
        </p:nvSpPr>
        <p:spPr>
          <a:xfrm>
            <a:off x="3397050" y="1733475"/>
            <a:ext cx="25134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Configuración de Git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 en IntelliJ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1" name="Google Shape;111;p3"/>
          <p:cNvSpPr txBox="1"/>
          <p:nvPr>
            <p:ph idx="21" type="subTitle"/>
          </p:nvPr>
        </p:nvSpPr>
        <p:spPr>
          <a:xfrm>
            <a:off x="6156100" y="1705725"/>
            <a:ext cx="32427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Autenticación en GitHub desde IntelliJ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225" y="85726"/>
            <a:ext cx="1300925" cy="1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>
            <p:ph idx="7" type="title"/>
          </p:nvPr>
        </p:nvSpPr>
        <p:spPr>
          <a:xfrm>
            <a:off x="3849906" y="3027546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05</a:t>
            </a:r>
            <a:endParaRPr/>
          </a:p>
        </p:txBody>
      </p:sp>
      <p:sp>
        <p:nvSpPr>
          <p:cNvPr id="114" name="Google Shape;114;p3"/>
          <p:cNvSpPr txBox="1"/>
          <p:nvPr>
            <p:ph idx="17" type="subTitle"/>
          </p:nvPr>
        </p:nvSpPr>
        <p:spPr>
          <a:xfrm>
            <a:off x="4434575" y="3086250"/>
            <a:ext cx="23541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 Ejercicios Prácticos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311624" y="3760451"/>
            <a:ext cx="3982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s-CO" sz="1700"/>
              <a:t>Introducción a GitHub y Git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120" name="Google Shape;120;p4"/>
          <p:cNvSpPr txBox="1"/>
          <p:nvPr>
            <p:ph idx="2" type="title"/>
          </p:nvPr>
        </p:nvSpPr>
        <p:spPr>
          <a:xfrm>
            <a:off x="1045374" y="2681100"/>
            <a:ext cx="173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CO"/>
              <a:t>01</a:t>
            </a:r>
            <a:endParaRPr/>
          </a:p>
        </p:txBody>
      </p:sp>
      <p:pic>
        <p:nvPicPr>
          <p:cNvPr id="121" name="Google Shape;121;p4" title="Bobawooyo Dog Confused 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8627" y="468298"/>
            <a:ext cx="2212800" cy="22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429476786_0_37"/>
          <p:cNvSpPr txBox="1"/>
          <p:nvPr>
            <p:ph type="title"/>
          </p:nvPr>
        </p:nvSpPr>
        <p:spPr>
          <a:xfrm>
            <a:off x="611200" y="-6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Introducción a GitHub y Git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27" name="Google Shape;127;g22429476786_0_37"/>
          <p:cNvSpPr txBox="1"/>
          <p:nvPr>
            <p:ph idx="1" type="subTitle"/>
          </p:nvPr>
        </p:nvSpPr>
        <p:spPr>
          <a:xfrm>
            <a:off x="484425" y="489125"/>
            <a:ext cx="80484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un sistema de control de versiones que permite gestionar el historial de cambios de un proyecto.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una plataforma basada en la web que utiliza Git para alojar proyectos y colaborar con otros desarrolladores.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8" name="Google Shape;128;g22429476786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652" y="2340725"/>
            <a:ext cx="2713825" cy="22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2429476786_0_37"/>
          <p:cNvSpPr txBox="1"/>
          <p:nvPr/>
        </p:nvSpPr>
        <p:spPr>
          <a:xfrm>
            <a:off x="5957950" y="37912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4"/>
              </a:rPr>
              <a:t>https://www.freecodecamp.org/espanol/news/git-vs-github-what-is-version-control-and-how-does-it-work/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d037a52ff_0_10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>
                <a:solidFill>
                  <a:schemeClr val="dk1"/>
                </a:solidFill>
              </a:rPr>
              <a:t>Configuración de Git en IntelliJ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35" name="Google Shape;135;g2fd037a52ff_0_10"/>
          <p:cNvSpPr txBox="1"/>
          <p:nvPr>
            <p:ph idx="1" type="subTitle"/>
          </p:nvPr>
        </p:nvSpPr>
        <p:spPr>
          <a:xfrm>
            <a:off x="653000" y="1030950"/>
            <a:ext cx="7205400" cy="3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Instalación de Git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Si no lo tienes instalado, puedes descargarlo desde</a:t>
            </a:r>
            <a:r>
              <a:rPr lang="es-CO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-CO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git-scm.com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Verifica que esté instalado ejecutando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--version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la terminal.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Configuración en IntelliJ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Abre </a:t>
            </a:r>
            <a:r>
              <a:rPr b="1"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IntelliJ IDEA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 a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Preferences &gt; Version Control &gt; Git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492f9cabe_0_30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Autenticación en GitHub desde IntelliJ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41" name="Google Shape;141;g22492f9cabe_0_30"/>
          <p:cNvSpPr txBox="1"/>
          <p:nvPr/>
        </p:nvSpPr>
        <p:spPr>
          <a:xfrm>
            <a:off x="411600" y="1253525"/>
            <a:ext cx="83208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Dirígete a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Intellij Idea &gt; Settings &gt; Version Control &gt; GitHub</a:t>
            </a:r>
            <a:r>
              <a:rPr lang="es-CO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</a:rPr>
              <a:t>Haz clic en </a:t>
            </a:r>
            <a:r>
              <a:rPr b="1" lang="es-CO" sz="1100">
                <a:solidFill>
                  <a:schemeClr val="dk1"/>
                </a:solidFill>
              </a:rPr>
              <a:t>Add account</a:t>
            </a:r>
            <a:r>
              <a:rPr lang="es-CO" sz="1100">
                <a:solidFill>
                  <a:schemeClr val="dk1"/>
                </a:solidFill>
              </a:rPr>
              <a:t> y selecciona </a:t>
            </a:r>
            <a:r>
              <a:rPr b="1" lang="es-CO" sz="1100">
                <a:solidFill>
                  <a:schemeClr val="dk1"/>
                </a:solidFill>
              </a:rPr>
              <a:t>GitHub</a:t>
            </a:r>
            <a:r>
              <a:rPr lang="es-CO" sz="1100">
                <a:solidFill>
                  <a:schemeClr val="dk1"/>
                </a:solidFill>
              </a:rPr>
              <a:t>. Inicia sesión utilizando tu cuenta de GitHub.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tener en una pestaña logueado en github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c26bd5d8b_0_8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Clonar un repositorio desde GitHub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0" lang="es-CO" sz="1100">
                <a:solidFill>
                  <a:schemeClr val="dk1"/>
                </a:solidFill>
              </a:rPr>
              <a:t>Abre IntelliJ y selecciona </a:t>
            </a:r>
            <a:r>
              <a:rPr lang="es-CO" sz="1100">
                <a:solidFill>
                  <a:schemeClr val="dk1"/>
                </a:solidFill>
              </a:rPr>
              <a:t>File &gt; New &gt; Project from Version Control &gt; Git</a:t>
            </a:r>
            <a:r>
              <a:rPr b="0" lang="es-CO" sz="1100">
                <a:solidFill>
                  <a:schemeClr val="dk1"/>
                </a:solidFill>
              </a:rPr>
              <a:t>.</a:t>
            </a:r>
            <a:endParaRPr b="0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0" lang="es-CO" sz="1100">
                <a:solidFill>
                  <a:schemeClr val="dk1"/>
                </a:solidFill>
              </a:rPr>
              <a:t>Ingresa la URL del repositorio GitHub que deseas clonar.</a:t>
            </a:r>
            <a:endParaRPr b="0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0" lang="es-CO" sz="1100">
                <a:solidFill>
                  <a:schemeClr val="dk1"/>
                </a:solidFill>
              </a:rPr>
              <a:t>Selecciona el directorio donde se guardará el proyecto localmente.</a:t>
            </a:r>
            <a:endParaRPr b="0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0" lang="es-CO" sz="1100">
                <a:solidFill>
                  <a:schemeClr val="dk1"/>
                </a:solidFill>
              </a:rPr>
              <a:t>Ahora tendrás el código del proyecto clonado en tu máquina local.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f9a7db458_0_7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Crear un nuevo repositorio en GitHub desde IntelliJ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52" name="Google Shape;152;g2ff9a7db458_0_7"/>
          <p:cNvSpPr txBox="1"/>
          <p:nvPr/>
        </p:nvSpPr>
        <p:spPr>
          <a:xfrm>
            <a:off x="1203325" y="1474825"/>
            <a:ext cx="6574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</a:rPr>
              <a:t>Imagina que quieres crear tu propio gestor de tareas desde cero.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Crea un nuevo proyecto en IntelliJ seleccionando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File &gt; New &gt; Project</a:t>
            </a:r>
            <a:r>
              <a:rPr lang="es-CO" sz="1100">
                <a:solidFill>
                  <a:schemeClr val="dk1"/>
                </a:solidFill>
              </a:rPr>
              <a:t>, elige </a:t>
            </a:r>
            <a:r>
              <a:rPr b="1" lang="es-CO" sz="1100">
                <a:solidFill>
                  <a:schemeClr val="dk1"/>
                </a:solidFill>
              </a:rPr>
              <a:t>Java</a:t>
            </a:r>
            <a:r>
              <a:rPr lang="es-CO" sz="1100">
                <a:solidFill>
                  <a:schemeClr val="dk1"/>
                </a:solidFill>
              </a:rPr>
              <a:t>, configura las opciones básicas y termina el proceso.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Una vez creado, selecciona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&gt; GitHub &gt; Share Project on GitHub</a:t>
            </a:r>
            <a:r>
              <a:rPr lang="es-CO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Ingresa el nombre del repositorio, por ejemplo, "gestor-tareas", y elige si será público o privado.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Haz clic en </a:t>
            </a:r>
            <a:r>
              <a:rPr b="1" lang="es-CO" sz="1100">
                <a:solidFill>
                  <a:schemeClr val="dk1"/>
                </a:solidFill>
              </a:rPr>
              <a:t>Share</a:t>
            </a:r>
            <a:r>
              <a:rPr lang="es-CO" sz="1100">
                <a:solidFill>
                  <a:schemeClr val="dk1"/>
                </a:solidFill>
              </a:rPr>
              <a:t>. IntelliJ inicializará Git localmente y creará el repositorio en GitHub automáticamente.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Tu nuevo proyecto ahora está alojado en GitHub.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f9a7db458_0_13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Realizar cambios y commit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58" name="Google Shape;158;g2ff9a7db458_0_13"/>
          <p:cNvSpPr txBox="1"/>
          <p:nvPr/>
        </p:nvSpPr>
        <p:spPr>
          <a:xfrm>
            <a:off x="880475" y="1408775"/>
            <a:ext cx="64131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</a:rPr>
              <a:t>Añade una nueva variable o </a:t>
            </a:r>
            <a:r>
              <a:rPr lang="es-CO" sz="1100">
                <a:solidFill>
                  <a:schemeClr val="dk1"/>
                </a:solidFill>
              </a:rPr>
              <a:t>método</a:t>
            </a:r>
            <a:r>
              <a:rPr lang="es-CO" sz="1100">
                <a:solidFill>
                  <a:schemeClr val="dk1"/>
                </a:solidFill>
              </a:rPr>
              <a:t> al proyecto,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Después de realizar los cambios, ve al menú </a:t>
            </a:r>
            <a:r>
              <a:rPr b="1" lang="es-CO" sz="1100">
                <a:solidFill>
                  <a:schemeClr val="dk1"/>
                </a:solidFill>
              </a:rPr>
              <a:t>Git</a:t>
            </a:r>
            <a:r>
              <a:rPr lang="es-CO" sz="1100">
                <a:solidFill>
                  <a:schemeClr val="dk1"/>
                </a:solidFill>
              </a:rPr>
              <a:t> o presiona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Ctrl+K</a:t>
            </a:r>
            <a:r>
              <a:rPr lang="es-CO" sz="1100">
                <a:solidFill>
                  <a:schemeClr val="dk1"/>
                </a:solidFill>
              </a:rPr>
              <a:t> para abrir la ventana de commit.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Escribe un mensaje descriptivo como "Añadir clase Tarea para gestionar tareas".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Haz clic en </a:t>
            </a:r>
            <a:r>
              <a:rPr b="1" lang="es-CO" sz="1100">
                <a:solidFill>
                  <a:schemeClr val="dk1"/>
                </a:solidFill>
              </a:rPr>
              <a:t>Commit</a:t>
            </a:r>
            <a:r>
              <a:rPr lang="es-CO" sz="1100">
                <a:solidFill>
                  <a:schemeClr val="dk1"/>
                </a:solidFill>
              </a:rPr>
              <a:t> para guardar los cambios localmente.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ffects of School Bullying on Teenagers Thesis Defense by Slidesgo">
  <a:themeElements>
    <a:clrScheme name="Nodo">
      <a:dk1>
        <a:srgbClr val="000000"/>
      </a:dk1>
      <a:lt1>
        <a:srgbClr val="FFFFFF"/>
      </a:lt1>
      <a:dk2>
        <a:srgbClr val="000023"/>
      </a:dk2>
      <a:lt2>
        <a:srgbClr val="000066"/>
      </a:lt2>
      <a:accent1>
        <a:srgbClr val="006FFF"/>
      </a:accent1>
      <a:accent2>
        <a:srgbClr val="00D9AC"/>
      </a:accent2>
      <a:accent3>
        <a:srgbClr val="F8D300"/>
      </a:accent3>
      <a:accent4>
        <a:srgbClr val="FF8F1B"/>
      </a:accent4>
      <a:accent5>
        <a:srgbClr val="7979FF"/>
      </a:accent5>
      <a:accent6>
        <a:srgbClr val="CFD0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0x0101002D3715C159A3E1429C79038F1E10A35A</vt:lpwstr>
  </property>
</Properties>
</file>